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4"/>
  </p:handoutMasterIdLst>
  <p:sldIdLst>
    <p:sldId id="256" r:id="rId3"/>
    <p:sldId id="257" r:id="rId5"/>
    <p:sldId id="258" r:id="rId6"/>
    <p:sldId id="259" r:id="rId7"/>
    <p:sldId id="260" r:id="rId8"/>
    <p:sldId id="261" r:id="rId9"/>
    <p:sldId id="262" r:id="rId10"/>
    <p:sldId id="263" r:id="rId11"/>
    <p:sldId id="264" r:id="rId12"/>
    <p:sldId id="265"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64.xml"/><Relationship Id="rId3" Type="http://schemas.openxmlformats.org/officeDocument/2006/relationships/image" Target="../media/image1.jpeg"/><Relationship Id="rId2" Type="http://schemas.openxmlformats.org/officeDocument/2006/relationships/tags" Target="../tags/tag63.xml"/><Relationship Id="rId1" Type="http://schemas.openxmlformats.org/officeDocument/2006/relationships/tags" Target="../tags/tag6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669882" y="483891"/>
            <a:ext cx="10852237" cy="899167"/>
          </a:xfrm>
        </p:spPr>
        <p:txBody>
          <a:bodyPr/>
          <a:lstStyle/>
          <a:p>
            <a:r>
              <a:rPr lang="zh-CN" altLang="en-US"/>
              <a:t>生活中的机电一体化产品</a:t>
            </a:r>
            <a:endParaRPr lang="zh-CN" altLang="en-US"/>
          </a:p>
        </p:txBody>
      </p:sp>
      <p:sp>
        <p:nvSpPr>
          <p:cNvPr id="3" name="副标题 2"/>
          <p:cNvSpPr>
            <a:spLocks noGrp="1"/>
          </p:cNvSpPr>
          <p:nvPr>
            <p:ph type="subTitle" idx="1"/>
            <p:custDataLst>
              <p:tags r:id="rId2"/>
            </p:custDataLst>
          </p:nvPr>
        </p:nvSpPr>
        <p:spPr>
          <a:xfrm>
            <a:off x="669882" y="1671955"/>
            <a:ext cx="10852237" cy="950984"/>
          </a:xfrm>
        </p:spPr>
        <p:txBody>
          <a:bodyPr/>
          <a:lstStyle/>
          <a:p>
            <a:r>
              <a:rPr lang="zh-CN" altLang="en-US" sz="4400"/>
              <a:t>打印机</a:t>
            </a:r>
            <a:endParaRPr lang="zh-CN" altLang="en-US" sz="4400"/>
          </a:p>
        </p:txBody>
      </p:sp>
      <p:pic>
        <p:nvPicPr>
          <p:cNvPr id="4" name="图片 3" descr="u=3370896913,3658219892&amp;fm=26&amp;gp=0"/>
          <p:cNvPicPr>
            <a:picLocks noChangeAspect="1"/>
          </p:cNvPicPr>
          <p:nvPr/>
        </p:nvPicPr>
        <p:blipFill>
          <a:blip r:embed="rId3"/>
          <a:stretch>
            <a:fillRect/>
          </a:stretch>
        </p:blipFill>
        <p:spPr>
          <a:xfrm>
            <a:off x="4039870" y="2425065"/>
            <a:ext cx="3903980" cy="3903980"/>
          </a:xfrm>
          <a:prstGeom prst="rect">
            <a:avLst/>
          </a:prstGeom>
        </p:spPr>
      </p:pic>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882" y="2905325"/>
            <a:ext cx="10852237" cy="648000"/>
          </a:xfrm>
        </p:spPr>
        <p:txBody>
          <a:bodyPr/>
          <a:p>
            <a:pPr algn="ctr"/>
            <a:r>
              <a:rPr lang="zh-CN" altLang="en-US" sz="9600">
                <a:ln w="22225">
                  <a:solidFill>
                    <a:schemeClr val="accent2"/>
                  </a:solidFill>
                  <a:prstDash val="solid"/>
                </a:ln>
                <a:solidFill>
                  <a:schemeClr val="accent2">
                    <a:lumMod val="40000"/>
                    <a:lumOff val="60000"/>
                  </a:schemeClr>
                </a:solidFill>
                <a:effectLst/>
              </a:rPr>
              <a:t>谢谢</a:t>
            </a:r>
            <a:endParaRPr lang="zh-CN" altLang="en-US" sz="9600">
              <a:ln w="22225">
                <a:solidFill>
                  <a:schemeClr val="accent2"/>
                </a:solidFill>
                <a:prstDash val="solid"/>
              </a:ln>
              <a:solidFill>
                <a:schemeClr val="accent2">
                  <a:lumMod val="40000"/>
                  <a:lumOff val="60000"/>
                </a:schemeClr>
              </a:solidFill>
              <a:effectLst/>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t>打印机分类：</a:t>
            </a:r>
            <a:endParaRPr lang="zh-CN" altLang="en-US" sz="3600"/>
          </a:p>
        </p:txBody>
      </p:sp>
      <p:sp>
        <p:nvSpPr>
          <p:cNvPr id="3" name="内容占位符 2"/>
          <p:cNvSpPr>
            <a:spLocks noGrp="1"/>
          </p:cNvSpPr>
          <p:nvPr>
            <p:ph idx="1"/>
          </p:nvPr>
        </p:nvSpPr>
        <p:spPr/>
        <p:txBody>
          <a:bodyPr/>
          <a:p>
            <a:r>
              <a:rPr lang="zh-CN" altLang="en-US" sz="2400"/>
              <a:t>按一般分类来说打印机可以分为：针式打印机、喷墨打印机和激光打印机。</a:t>
            </a:r>
            <a:endParaRPr lang="zh-CN" altLang="en-US" sz="2400"/>
          </a:p>
          <a:p>
            <a:r>
              <a:rPr sz="2400">
                <a:sym typeface="+mn-ea"/>
              </a:rPr>
              <a:t>针式打印机：具有极低的打印成本和很好的易用性以及单据打印的特殊用途，很低的打印质量、很大的工作噪声。</a:t>
            </a:r>
            <a:endParaRPr sz="2400">
              <a:sym typeface="+mn-ea"/>
            </a:endParaRPr>
          </a:p>
          <a:p>
            <a:r>
              <a:rPr sz="2400">
                <a:sym typeface="+mn-ea"/>
              </a:rPr>
              <a:t>喷墨打印机：有着良好的打印效果与较低价位的优点因而占领了广大中低端市场</a:t>
            </a:r>
            <a:endParaRPr sz="2400">
              <a:sym typeface="+mn-ea"/>
            </a:endParaRPr>
          </a:p>
          <a:p>
            <a:r>
              <a:rPr sz="2400">
                <a:sym typeface="+mn-ea"/>
              </a:rPr>
              <a:t>激光打印机：激光打印机则是高科技发展的一种新产物，也是有望代替喷墨打印机的一种机型，它为我们提供了更高质量、更快速、更低成本的打印方式。</a:t>
            </a:r>
            <a:endParaRPr sz="2400">
              <a:sym typeface="+mn-ea"/>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t>打印机结构组成：</a:t>
            </a:r>
            <a:endParaRPr lang="zh-CN" altLang="en-US" sz="3600"/>
          </a:p>
        </p:txBody>
      </p:sp>
      <p:sp>
        <p:nvSpPr>
          <p:cNvPr id="3" name="内容占位符 2"/>
          <p:cNvSpPr>
            <a:spLocks noGrp="1"/>
          </p:cNvSpPr>
          <p:nvPr>
            <p:ph idx="1"/>
          </p:nvPr>
        </p:nvSpPr>
        <p:spPr/>
        <p:txBody>
          <a:bodyPr/>
          <a:p>
            <a:r>
              <a:rPr lang="zh-CN" altLang="en-US"/>
              <a:t>1.喷墨的部分：主要就是字车、搓纸组件和横向移动就是x轴。</a:t>
            </a:r>
            <a:endParaRPr lang="zh-CN" altLang="en-US"/>
          </a:p>
          <a:p>
            <a:r>
              <a:rPr lang="zh-CN" altLang="en-US"/>
              <a:t>2.激光的部分：主要就是硒鼓、进纸部分、定影和激光器。</a:t>
            </a:r>
            <a:endParaRPr lang="zh-CN" altLang="en-US"/>
          </a:p>
          <a:p>
            <a:r>
              <a:rPr lang="zh-CN" altLang="en-US"/>
              <a:t>基于零部件结构的打印机的分类和特点</a:t>
            </a:r>
            <a:endParaRPr lang="zh-CN" altLang="en-US"/>
          </a:p>
          <a:p>
            <a:r>
              <a:rPr lang="zh-CN" altLang="en-US"/>
              <a:t>1.分类：如果按数据传输方式可分为串行打印机和并行打印机两类；但是如果按照打印机的工作原理，又可将打印机分为击打式和非击打式两大类。</a:t>
            </a:r>
            <a:endParaRPr lang="zh-CN" altLang="en-US"/>
          </a:p>
          <a:p>
            <a:r>
              <a:rPr lang="zh-CN" altLang="en-US"/>
              <a:t>2.特点：</a:t>
            </a:r>
            <a:endParaRPr lang="zh-CN" altLang="en-US"/>
          </a:p>
          <a:p>
            <a:r>
              <a:rPr lang="zh-CN" altLang="en-US"/>
              <a:t>①打印速度最高:52.5字体/秒。</a:t>
            </a:r>
            <a:endParaRPr lang="zh-CN" altLang="en-US"/>
          </a:p>
          <a:p>
            <a:r>
              <a:rPr lang="zh-CN" altLang="en-US"/>
              <a:t>②带国际字库。</a:t>
            </a:r>
            <a:endParaRPr lang="zh-CN" altLang="en-US"/>
          </a:p>
          <a:p>
            <a:r>
              <a:rPr lang="zh-CN" altLang="en-US"/>
              <a:t>③有并联及串联终端。</a:t>
            </a:r>
            <a:endParaRPr lang="zh-CN" altLang="en-US"/>
          </a:p>
          <a:p>
            <a:r>
              <a:rPr lang="zh-CN" altLang="en-US"/>
              <a:t>④热敏串行点方式的打印机。</a:t>
            </a:r>
            <a:endParaRPr lang="zh-CN" altLang="en-US"/>
          </a:p>
          <a:p>
            <a:r>
              <a:rPr lang="zh-CN" altLang="en-US"/>
              <a:t>⑤进行测量结果等的硬拷贝。</a:t>
            </a:r>
            <a:endParaRPr lang="zh-CN" altLang="en-US"/>
          </a:p>
        </p:txBody>
      </p:sp>
      <p:pic>
        <p:nvPicPr>
          <p:cNvPr id="4" name="图片 3" descr="5bafa40f4bfbfbed06dd3a5375f0f736afc31f11"/>
          <p:cNvPicPr>
            <a:picLocks noChangeAspect="1"/>
          </p:cNvPicPr>
          <p:nvPr/>
        </p:nvPicPr>
        <p:blipFill>
          <a:blip r:embed="rId1"/>
          <a:stretch>
            <a:fillRect/>
          </a:stretch>
        </p:blipFill>
        <p:spPr>
          <a:xfrm>
            <a:off x="6322695" y="3018790"/>
            <a:ext cx="4953000" cy="3318510"/>
          </a:xfrm>
          <a:prstGeom prst="rect">
            <a:avLst/>
          </a:prstGeom>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激光</a:t>
            </a:r>
            <a:r>
              <a:rPr lang="zh-CN" altLang="en-US"/>
              <a:t>打印机工作原理：</a:t>
            </a:r>
            <a:endParaRPr lang="zh-CN" altLang="en-US"/>
          </a:p>
        </p:txBody>
      </p:sp>
      <p:sp>
        <p:nvSpPr>
          <p:cNvPr id="3" name="内容占位符 2"/>
          <p:cNvSpPr>
            <a:spLocks noGrp="1"/>
          </p:cNvSpPr>
          <p:nvPr>
            <p:ph idx="1"/>
          </p:nvPr>
        </p:nvSpPr>
        <p:spPr/>
        <p:txBody>
          <a:bodyPr/>
          <a:p>
            <a:r>
              <a:rPr lang="en-US" altLang="zh-CN" sz="2800"/>
              <a:t>   </a:t>
            </a:r>
            <a:r>
              <a:rPr lang="zh-CN" altLang="en-US" sz="2800"/>
              <a:t>激光打印机的主要工作原理是利用静电。静电还能使烘干机中的衣物缠绕成一团，或者形成从云端直扑地面的闪电。实际上静电就是在某种绝缘材料上积聚的电荷。由于带相反电荷的原子会相互吸引，因此具有异性静电场的材料会紧贴在一起。</a:t>
            </a:r>
            <a:endParaRPr lang="zh-CN" altLang="en-US" sz="2800"/>
          </a:p>
          <a:p>
            <a:r>
              <a:rPr lang="zh-CN" altLang="en-US" sz="2800"/>
              <a:t>   总体来说，激光打印机想要打印出团，需要经历转换</a:t>
            </a:r>
            <a:r>
              <a:rPr lang="en-US" altLang="zh-CN" sz="2800"/>
              <a:t>——</a:t>
            </a:r>
            <a:r>
              <a:rPr sz="2800"/>
              <a:t>曝光</a:t>
            </a:r>
            <a:r>
              <a:rPr lang="en-US" altLang="zh-CN" sz="2800"/>
              <a:t>——</a:t>
            </a:r>
            <a:r>
              <a:rPr sz="2800"/>
              <a:t>转印</a:t>
            </a:r>
            <a:r>
              <a:rPr lang="en-US" altLang="zh-CN" sz="2800"/>
              <a:t>——</a:t>
            </a:r>
            <a:r>
              <a:rPr sz="2800"/>
              <a:t>显影</a:t>
            </a:r>
            <a:r>
              <a:rPr lang="en-US" altLang="zh-CN" sz="2800"/>
              <a:t>——</a:t>
            </a:r>
            <a:r>
              <a:rPr sz="2800"/>
              <a:t>定影这五大过程。</a:t>
            </a:r>
            <a:endParaRPr sz="2800"/>
          </a:p>
        </p:txBody>
      </p:sp>
      <p:pic>
        <p:nvPicPr>
          <p:cNvPr id="4" name="图片 3" descr="116348474_1_20171116041416945"/>
          <p:cNvPicPr>
            <a:picLocks noChangeAspect="1"/>
          </p:cNvPicPr>
          <p:nvPr/>
        </p:nvPicPr>
        <p:blipFill>
          <a:blip r:embed="rId1"/>
          <a:stretch>
            <a:fillRect/>
          </a:stretch>
        </p:blipFill>
        <p:spPr>
          <a:xfrm>
            <a:off x="8045450" y="4232910"/>
            <a:ext cx="2901950" cy="2632710"/>
          </a:xfrm>
          <a:prstGeom prst="rect">
            <a:avLst/>
          </a:prstGeom>
        </p:spPr>
      </p:pic>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t>激光打印机工作原理</a:t>
            </a:r>
            <a:r>
              <a:rPr lang="en-US" altLang="zh-CN" sz="3600"/>
              <a:t>——</a:t>
            </a:r>
            <a:r>
              <a:rPr sz="3600"/>
              <a:t>转换</a:t>
            </a:r>
            <a:endParaRPr sz="3600"/>
          </a:p>
        </p:txBody>
      </p:sp>
      <p:sp>
        <p:nvSpPr>
          <p:cNvPr id="3" name="内容占位符 2"/>
          <p:cNvSpPr>
            <a:spLocks noGrp="1"/>
          </p:cNvSpPr>
          <p:nvPr>
            <p:ph idx="1"/>
          </p:nvPr>
        </p:nvSpPr>
        <p:spPr/>
        <p:txBody>
          <a:bodyPr/>
          <a:p>
            <a:r>
              <a:rPr lang="en-US" altLang="zh-CN" sz="3200"/>
              <a:t>   </a:t>
            </a:r>
            <a:r>
              <a:rPr lang="zh-CN" altLang="en-US" sz="3200"/>
              <a:t>我们的电脑里存放的页面、文档等等，这些素材，显然是不能被打印机直接拿来使用的，需要转化成打印机能用的数据，这个过程需要</a:t>
            </a:r>
            <a:r>
              <a:rPr lang="en-US" altLang="zh-CN" sz="3200"/>
              <a:t>“</a:t>
            </a:r>
            <a:r>
              <a:rPr sz="3200"/>
              <a:t>翻译</a:t>
            </a:r>
            <a:r>
              <a:rPr lang="en-US" altLang="zh-CN" sz="3200"/>
              <a:t>”</a:t>
            </a:r>
            <a:r>
              <a:rPr sz="3200"/>
              <a:t>，也就是打印语言。激光打印机领域最著名的打印语言，就是惠普的</a:t>
            </a:r>
            <a:r>
              <a:rPr lang="en-US" altLang="zh-CN" sz="3200"/>
              <a:t>PCL</a:t>
            </a:r>
            <a:r>
              <a:rPr sz="3200"/>
              <a:t>打印语言。</a:t>
            </a:r>
            <a:endParaRPr sz="3200"/>
          </a:p>
        </p:txBody>
      </p:sp>
      <p:pic>
        <p:nvPicPr>
          <p:cNvPr id="4" name="图片 3" descr="116348474_2_20171116041417164"/>
          <p:cNvPicPr>
            <a:picLocks noChangeAspect="1"/>
          </p:cNvPicPr>
          <p:nvPr/>
        </p:nvPicPr>
        <p:blipFill>
          <a:blip r:embed="rId1"/>
          <a:stretch>
            <a:fillRect/>
          </a:stretch>
        </p:blipFill>
        <p:spPr>
          <a:xfrm>
            <a:off x="3643630" y="3816985"/>
            <a:ext cx="3646805" cy="2433955"/>
          </a:xfrm>
          <a:prstGeom prst="rect">
            <a:avLst/>
          </a:prstGeom>
        </p:spPr>
      </p:pic>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激光打印机的工作原理</a:t>
            </a:r>
            <a:r>
              <a:rPr lang="en-US" altLang="zh-CN"/>
              <a:t>——</a:t>
            </a:r>
            <a:r>
              <a:t>曝光</a:t>
            </a:r>
          </a:p>
        </p:txBody>
      </p:sp>
      <p:sp>
        <p:nvSpPr>
          <p:cNvPr id="3" name="内容占位符 2"/>
          <p:cNvSpPr>
            <a:spLocks noGrp="1"/>
          </p:cNvSpPr>
          <p:nvPr>
            <p:ph idx="1"/>
          </p:nvPr>
        </p:nvSpPr>
        <p:spPr/>
        <p:txBody>
          <a:bodyPr/>
          <a:p>
            <a:r>
              <a:rPr lang="en-US" altLang="zh-CN" sz="3200"/>
              <a:t>   </a:t>
            </a:r>
            <a:r>
              <a:rPr lang="zh-CN" altLang="en-US" sz="3200"/>
              <a:t>在充满了电荷的硒鼓表面，通过激光照射或是</a:t>
            </a:r>
            <a:r>
              <a:rPr lang="en-US" altLang="zh-CN" sz="3200"/>
              <a:t>LED</a:t>
            </a:r>
            <a:r>
              <a:rPr sz="3200"/>
              <a:t>照射的方式，去点不需要的电荷，只保留需要的电荷，这就在硒鼓表面形成了一个带点的潜影。这时候，硒鼓再与墨粉仓想接触，有静电的部分就会吸附上墨粉，被放电的部分则是空白的，不会吸附墨粉，在硒鼓表面就形成了要打印的图像。</a:t>
            </a:r>
            <a:endParaRPr sz="3200"/>
          </a:p>
        </p:txBody>
      </p:sp>
      <p:pic>
        <p:nvPicPr>
          <p:cNvPr id="4" name="图片 3" descr="116348474_3_20171116041417305"/>
          <p:cNvPicPr>
            <a:picLocks noChangeAspect="1"/>
          </p:cNvPicPr>
          <p:nvPr/>
        </p:nvPicPr>
        <p:blipFill>
          <a:blip r:embed="rId1"/>
          <a:stretch>
            <a:fillRect/>
          </a:stretch>
        </p:blipFill>
        <p:spPr>
          <a:xfrm>
            <a:off x="4409440" y="4510405"/>
            <a:ext cx="6980555" cy="2308225"/>
          </a:xfrm>
          <a:prstGeom prst="rect">
            <a:avLst/>
          </a:prstGeom>
        </p:spPr>
      </p:pic>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t>激光打印机的工作原理</a:t>
            </a:r>
            <a:r>
              <a:rPr lang="en-US" altLang="zh-CN" sz="3600"/>
              <a:t>——</a:t>
            </a:r>
            <a:r>
              <a:rPr sz="3600"/>
              <a:t>转印</a:t>
            </a:r>
            <a:endParaRPr sz="3600"/>
          </a:p>
        </p:txBody>
      </p:sp>
      <p:sp>
        <p:nvSpPr>
          <p:cNvPr id="3" name="内容占位符 2"/>
          <p:cNvSpPr>
            <a:spLocks noGrp="1"/>
          </p:cNvSpPr>
          <p:nvPr>
            <p:ph idx="1"/>
          </p:nvPr>
        </p:nvSpPr>
        <p:spPr/>
        <p:txBody>
          <a:bodyPr/>
          <a:p>
            <a:r>
              <a:rPr lang="en-US" altLang="zh-CN" sz="3200"/>
              <a:t>   </a:t>
            </a:r>
            <a:r>
              <a:rPr lang="zh-CN" altLang="en-US" sz="2800"/>
              <a:t>转印是指打印机纸盒的胶轮滚粘上来一张纸，这张纸与硒鼓相接，通过曝光和显影步骤感光鼓表面就形成了以正电荷表示的与打印图像完全相同的图像信息，然后吸附碳粉盒中的碳粉颗粒，形成了感光鼓接触前被一充电单元充满负电荷，当打印纸走过感光鼓时，由于正负电荷相互吸引，感光鼓的碳粉图像就转印到打印纸上。</a:t>
            </a:r>
            <a:endParaRPr lang="zh-CN" altLang="en-US" sz="2800"/>
          </a:p>
        </p:txBody>
      </p:sp>
      <p:pic>
        <p:nvPicPr>
          <p:cNvPr id="4" name="图片 3" descr="116348474_4_20171116041417492"/>
          <p:cNvPicPr>
            <a:picLocks noChangeAspect="1"/>
          </p:cNvPicPr>
          <p:nvPr/>
        </p:nvPicPr>
        <p:blipFill>
          <a:blip r:embed="rId1"/>
          <a:stretch>
            <a:fillRect/>
          </a:stretch>
        </p:blipFill>
        <p:spPr>
          <a:xfrm>
            <a:off x="4300220" y="4261485"/>
            <a:ext cx="5215890" cy="2459355"/>
          </a:xfrm>
          <a:prstGeom prst="rect">
            <a:avLst/>
          </a:prstGeom>
        </p:spPr>
      </p:pic>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t>激光打印机的工作原理</a:t>
            </a:r>
            <a:r>
              <a:rPr lang="en-US" altLang="zh-CN" sz="3600"/>
              <a:t>——</a:t>
            </a:r>
            <a:r>
              <a:rPr sz="3600"/>
              <a:t>显影</a:t>
            </a:r>
            <a:endParaRPr sz="3600"/>
          </a:p>
        </p:txBody>
      </p:sp>
      <p:sp>
        <p:nvSpPr>
          <p:cNvPr id="3" name="内容占位符 2"/>
          <p:cNvSpPr>
            <a:spLocks noGrp="1"/>
          </p:cNvSpPr>
          <p:nvPr>
            <p:ph idx="1"/>
          </p:nvPr>
        </p:nvSpPr>
        <p:spPr/>
        <p:txBody>
          <a:bodyPr/>
          <a:p>
            <a:r>
              <a:rPr lang="en-US" altLang="zh-CN"/>
              <a:t>  </a:t>
            </a:r>
            <a:r>
              <a:rPr lang="en-US" altLang="zh-CN" sz="2800"/>
              <a:t> </a:t>
            </a:r>
            <a:r>
              <a:rPr sz="2800"/>
              <a:t>在转化成为打印机能读懂的语音之后，激光打印机要想打印一页文档，首先要做的事情是给激光打印机的硒鼓充电，现在比较常见的是用充电辊和硒鼓接触并在一起转动的方式给硒鼓表面充电，让硒鼓表面充满静电荷。但是充满的状态下，就和电脑黑屏一样，显然是无法打印出图案的。这就需要第四道工序</a:t>
            </a:r>
            <a:r>
              <a:rPr lang="en-US" altLang="zh-CN" sz="2800"/>
              <a:t>——</a:t>
            </a:r>
            <a:r>
              <a:rPr sz="2800"/>
              <a:t>显影</a:t>
            </a:r>
            <a:endParaRPr sz="2800"/>
          </a:p>
        </p:txBody>
      </p:sp>
      <p:pic>
        <p:nvPicPr>
          <p:cNvPr id="4" name="图片 3" descr="116348474_5_20171116041417617"/>
          <p:cNvPicPr>
            <a:picLocks noChangeAspect="1"/>
          </p:cNvPicPr>
          <p:nvPr/>
        </p:nvPicPr>
        <p:blipFill>
          <a:blip r:embed="rId1"/>
          <a:stretch>
            <a:fillRect/>
          </a:stretch>
        </p:blipFill>
        <p:spPr>
          <a:xfrm>
            <a:off x="3162300" y="4111625"/>
            <a:ext cx="4026535" cy="2515870"/>
          </a:xfrm>
          <a:prstGeom prst="rect">
            <a:avLst/>
          </a:prstGeom>
        </p:spPr>
      </p:pic>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t>激光打印机的工作原理</a:t>
            </a:r>
            <a:r>
              <a:rPr lang="en-US" altLang="zh-CN" sz="3600"/>
              <a:t>——</a:t>
            </a:r>
            <a:r>
              <a:rPr sz="3600"/>
              <a:t>定影</a:t>
            </a:r>
            <a:endParaRPr sz="3600"/>
          </a:p>
        </p:txBody>
      </p:sp>
      <p:sp>
        <p:nvSpPr>
          <p:cNvPr id="3" name="内容占位符 2"/>
          <p:cNvSpPr>
            <a:spLocks noGrp="1"/>
          </p:cNvSpPr>
          <p:nvPr>
            <p:ph idx="1"/>
          </p:nvPr>
        </p:nvSpPr>
        <p:spPr/>
        <p:txBody>
          <a:bodyPr/>
          <a:p>
            <a:r>
              <a:rPr lang="en-US" altLang="zh-CN"/>
              <a:t>   </a:t>
            </a:r>
            <a:r>
              <a:rPr sz="2600"/>
              <a:t>当墨粉吸附到纸张上之后，一方面会给硒鼓消电，清洁硒鼓表面，另一方面，带着吸附墨粉的纸张，会被打印机传动机构输送到纸张出口附件的定影单元，定影单元的作用就是吧纸张加热到一定的温度，这时候墨粉成分当中的蜡（或是无色塑料）就会升华，带着颜料一起沁入纸张纤维，形成牢固的图案。所以激光打印机打印出来的文档，刚打印好就拿起来，会发现纸张是热的。</a:t>
            </a:r>
            <a:endParaRPr sz="2600"/>
          </a:p>
        </p:txBody>
      </p:sp>
      <p:pic>
        <p:nvPicPr>
          <p:cNvPr id="4" name="图片 3" descr="116348474_6_20171116041417789"/>
          <p:cNvPicPr>
            <a:picLocks noChangeAspect="1"/>
          </p:cNvPicPr>
          <p:nvPr/>
        </p:nvPicPr>
        <p:blipFill>
          <a:blip r:embed="rId1"/>
          <a:stretch>
            <a:fillRect/>
          </a:stretch>
        </p:blipFill>
        <p:spPr>
          <a:xfrm>
            <a:off x="3855085" y="4347210"/>
            <a:ext cx="3454400" cy="2558415"/>
          </a:xfrm>
          <a:prstGeom prst="rect">
            <a:avLst/>
          </a:prstGeom>
        </p:spPr>
      </p:pic>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UNIT_ISCONTENTSTITLE" val="0"/>
  <p:tag name="KSO_WM_UNIT_PRESET_TEXT" val="空白演示"/>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187308_1*a*1"/>
  <p:tag name="KSO_WM_TEMPLATE_CATEGORY" val="custom"/>
  <p:tag name="KSO_WM_TEMPLATE_INDEX" val="20187308"/>
  <p:tag name="KSO_WM_UNIT_LAYERLEVEL" val="1"/>
  <p:tag name="KSO_WM_TAG_VERSION" val="1.0"/>
  <p:tag name="KSO_WM_BEAUTIFY_FLAG" val="#wm#"/>
</p:tagLst>
</file>

<file path=ppt/tags/tag63.xml><?xml version="1.0" encoding="utf-8"?>
<p:tagLst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64.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5.xml><?xml version="1.0" encoding="utf-8"?>
<p:tagLst xmlns:p="http://schemas.openxmlformats.org/presentationml/2006/main">
  <p:tag name="KSO_WM_BEAUTIFY_FLAG" val="#wm#"/>
  <p:tag name="KSO_WM_TEMPLATE_CATEGORY" val="custom"/>
  <p:tag name="KSO_WM_TEMPLATE_INDEX" val="20187308"/>
</p:tagLst>
</file>

<file path=ppt/tags/tag66.xml><?xml version="1.0" encoding="utf-8"?>
<p:tagLst xmlns:p="http://schemas.openxmlformats.org/presentationml/2006/main">
  <p:tag name="KSO_WM_BEAUTIFY_FLAG" val="#wm#"/>
  <p:tag name="KSO_WM_TEMPLATE_CATEGORY" val="custom"/>
  <p:tag name="KSO_WM_TEMPLATE_INDEX" val="20187308"/>
</p:tagLst>
</file>

<file path=ppt/tags/tag67.xml><?xml version="1.0" encoding="utf-8"?>
<p:tagLst xmlns:p="http://schemas.openxmlformats.org/presentationml/2006/main">
  <p:tag name="KSO_WM_BEAUTIFY_FLAG" val="#wm#"/>
  <p:tag name="KSO_WM_TEMPLATE_CATEGORY" val="custom"/>
  <p:tag name="KSO_WM_TEMPLATE_INDEX" val="20187308"/>
</p:tagLst>
</file>

<file path=ppt/tags/tag68.xml><?xml version="1.0" encoding="utf-8"?>
<p:tagLst xmlns:p="http://schemas.openxmlformats.org/presentationml/2006/main">
  <p:tag name="KSO_WM_BEAUTIFY_FLAG" val="#wm#"/>
  <p:tag name="KSO_WM_TEMPLATE_CATEGORY" val="custom"/>
  <p:tag name="KSO_WM_TEMPLATE_INDEX" val="20187308"/>
</p:tagLst>
</file>

<file path=ppt/tags/tag69.xml><?xml version="1.0" encoding="utf-8"?>
<p:tagLst xmlns:p="http://schemas.openxmlformats.org/presentationml/2006/main">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187308"/>
</p:tagLst>
</file>

<file path=ppt/tags/tag71.xml><?xml version="1.0" encoding="utf-8"?>
<p:tagLst xmlns:p="http://schemas.openxmlformats.org/presentationml/2006/main">
  <p:tag name="KSO_WM_BEAUTIFY_FLAG" val="#wm#"/>
  <p:tag name="KSO_WM_TEMPLATE_CATEGORY" val="custom"/>
  <p:tag name="KSO_WM_TEMPLATE_INDEX" val="20187308"/>
</p:tagLst>
</file>

<file path=ppt/tags/tag72.xml><?xml version="1.0" encoding="utf-8"?>
<p:tagLst xmlns:p="http://schemas.openxmlformats.org/presentationml/2006/main">
  <p:tag name="KSO_WM_BEAUTIFY_FLAG" val="#wm#"/>
  <p:tag name="KSO_WM_TEMPLATE_CATEGORY" val="custom"/>
  <p:tag name="KSO_WM_TEMPLATE_INDEX" val="20187308"/>
</p:tagLst>
</file>

<file path=ppt/tags/tag73.xml><?xml version="1.0" encoding="utf-8"?>
<p:tagLst xmlns:p="http://schemas.openxmlformats.org/presentationml/2006/main">
  <p:tag name="KSO_WM_BEAUTIFY_FLAG" val="#wm#"/>
  <p:tag name="KSO_WM_TEMPLATE_CATEGORY" val="custom"/>
  <p:tag name="KSO_WM_TEMPLATE_INDEX" val="2018730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1351</Words>
  <Application>WPS 演示</Application>
  <PresentationFormat>宽屏</PresentationFormat>
  <Paragraphs>51</Paragraphs>
  <Slides>10</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Arial</vt:lpstr>
      <vt:lpstr>宋体</vt:lpstr>
      <vt:lpstr>Wingdings</vt:lpstr>
      <vt:lpstr>微软雅黑</vt:lpstr>
      <vt:lpstr>Arial Unicode MS</vt:lpstr>
      <vt:lpstr>Office 主题​​</vt:lpstr>
      <vt:lpstr>空白演示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123</cp:lastModifiedBy>
  <cp:revision>2</cp:revision>
  <dcterms:created xsi:type="dcterms:W3CDTF">2019-10-09T16:42:33Z</dcterms:created>
  <dcterms:modified xsi:type="dcterms:W3CDTF">2019-10-09T17:19:02Z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2052-11.1.0.8567</vt:lpwstr>
  </property>
</Properties>
</file>